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4" r:id="rId4"/>
    <p:sldId id="286" r:id="rId5"/>
    <p:sldId id="287" r:id="rId6"/>
    <p:sldId id="319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7" r:id="rId36"/>
    <p:sldId id="318" r:id="rId37"/>
    <p:sldId id="350" r:id="rId38"/>
    <p:sldId id="351" r:id="rId39"/>
    <p:sldId id="352" r:id="rId40"/>
    <p:sldId id="353" r:id="rId41"/>
    <p:sldId id="354" r:id="rId42"/>
    <p:sldId id="356" r:id="rId43"/>
    <p:sldId id="358" r:id="rId44"/>
    <p:sldId id="357" r:id="rId45"/>
    <p:sldId id="359" r:id="rId46"/>
    <p:sldId id="360" r:id="rId47"/>
    <p:sldId id="368" r:id="rId48"/>
    <p:sldId id="361" r:id="rId49"/>
    <p:sldId id="362" r:id="rId50"/>
    <p:sldId id="363" r:id="rId51"/>
    <p:sldId id="364" r:id="rId52"/>
    <p:sldId id="365" r:id="rId53"/>
    <p:sldId id="366" r:id="rId5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3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vre 7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 hasCustomPrompt="1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 hasCustomPrompt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 hasCustomPrompt="1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 hasCustomPrompt="1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 hasCustomPrompt="1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 hasCustomPrompt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 hasCustomPrompt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vre 15"/>
          <p:cNvSpPr/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  <a:endParaRPr kumimoji="0" lang="pt-BR" smtClean="0"/>
          </a:p>
          <a:p>
            <a:pPr lvl="1" eaLnBrk="1" latinLnBrk="0" hangingPunct="1"/>
            <a:r>
              <a:rPr kumimoji="0" lang="pt-BR" smtClean="0"/>
              <a:t>Segundo nível</a:t>
            </a:r>
            <a:endParaRPr kumimoji="0" lang="pt-BR" smtClean="0"/>
          </a:p>
          <a:p>
            <a:pPr lvl="2" eaLnBrk="1" latinLnBrk="0" hangingPunct="1"/>
            <a:r>
              <a:rPr kumimoji="0" lang="pt-BR" smtClean="0"/>
              <a:t>Terceiro nível</a:t>
            </a:r>
            <a:endParaRPr kumimoji="0" lang="pt-BR" smtClean="0"/>
          </a:p>
          <a:p>
            <a:pPr lvl="3" eaLnBrk="1" latinLnBrk="0" hangingPunct="1"/>
            <a:r>
              <a:rPr kumimoji="0" lang="pt-BR" smtClean="0"/>
              <a:t>Quarto nível</a:t>
            </a:r>
            <a:endParaRPr kumimoji="0" lang="pt-BR" smtClean="0"/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370" indent="-38417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630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5905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 charset="0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490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345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 charset="0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530" indent="-182880" algn="l" rtl="0" eaLnBrk="1" latinLnBrk="0" hangingPunct="1">
        <a:spcBef>
          <a:spcPct val="20000"/>
        </a:spcBef>
        <a:buClr>
          <a:schemeClr val="accent5"/>
        </a:buClr>
        <a:buFont typeface="Arial" charset="0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 charset="0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950" indent="-182880" algn="l" rtl="0" eaLnBrk="1" latinLnBrk="0" hangingPunct="1">
        <a:spcBef>
          <a:spcPct val="20000"/>
        </a:spcBef>
        <a:buClr>
          <a:schemeClr val="accent6"/>
        </a:buClr>
        <a:buFont typeface="Arial" charset="0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 charset="0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8286340" cy="2301240"/>
          </a:xfrm>
        </p:spPr>
        <p:txBody>
          <a:bodyPr>
            <a:normAutofit/>
          </a:bodyPr>
          <a:lstStyle/>
          <a:p>
            <a:r>
              <a:rPr lang="x-none" altLang="en-US" dirty="0" smtClean="0"/>
              <a:t>Oficina I</a:t>
            </a:r>
            <a:br>
              <a:rPr lang="x-none" altLang="en-US" dirty="0" smtClean="0"/>
            </a:br>
            <a:r>
              <a:rPr lang="x-none" altLang="en-US" dirty="0" smtClean="0"/>
              <a:t>Capítulo 1:</a:t>
            </a:r>
            <a:br>
              <a:rPr lang="x-none" altLang="en-US" dirty="0" smtClean="0"/>
            </a:br>
            <a:r>
              <a:rPr lang="x-none" altLang="en-US" dirty="0" smtClean="0"/>
              <a:t>Introdução ao Linux</a:t>
            </a:r>
            <a:endParaRPr lang="x-none" altLang="en-US" dirty="0" smtClean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8210916" cy="1752600"/>
          </a:xfrm>
        </p:spPr>
        <p:txBody>
          <a:bodyPr/>
          <a:lstStyle/>
          <a:p>
            <a:r>
              <a:rPr lang="pt-BR" dirty="0" smtClean="0"/>
              <a:t>William </a:t>
            </a:r>
            <a:r>
              <a:rPr lang="pt-BR" dirty="0" err="1" smtClean="0"/>
              <a:t>Ivanski</a:t>
            </a:r>
            <a:endParaRPr lang="pt-BR" dirty="0" smtClean="0"/>
          </a:p>
          <a:p>
            <a:r>
              <a:rPr lang="x-none" altLang="pt-BR" dirty="0" smtClean="0"/>
              <a:t>Oficinas</a:t>
            </a:r>
            <a:endParaRPr lang="x-none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885" y="2132330"/>
            <a:ext cx="844931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2895" y="2205990"/>
            <a:ext cx="8496300" cy="2668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5695" y="1485265"/>
            <a:ext cx="6744970" cy="48698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52495" y="1557655"/>
            <a:ext cx="2220595" cy="48952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5695" y="1412875"/>
            <a:ext cx="6892290" cy="51523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9265" y="2420620"/>
            <a:ext cx="8194675" cy="27628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0275" y="1412875"/>
            <a:ext cx="6972935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8875" y="1413510"/>
            <a:ext cx="6930390" cy="50812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7940" y="1413510"/>
            <a:ext cx="3832225" cy="51669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13510"/>
            <a:ext cx="6915150" cy="5104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/>
              <a:t>O que é Linux?</a:t>
            </a:r>
            <a:endParaRPr lang="x-none"/>
          </a:p>
          <a:p>
            <a:r>
              <a:rPr lang="x-none">
                <a:sym typeface="+mn-ea"/>
              </a:rPr>
              <a:t>Linux está em todos os lugares!</a:t>
            </a:r>
            <a:endParaRPr lang="x-none"/>
          </a:p>
          <a:p>
            <a:r>
              <a:rPr lang="x-none">
                <a:sym typeface="+mn-ea"/>
              </a:rPr>
              <a:t>Pessoas Importantes</a:t>
            </a:r>
            <a:endParaRPr lang="x-none"/>
          </a:p>
          <a:p>
            <a:r>
              <a:rPr lang="x-none"/>
              <a:t>Distribuições Linux</a:t>
            </a:r>
            <a:endParaRPr lang="x-none"/>
          </a:p>
          <a:p>
            <a:r>
              <a:rPr lang="x-none"/>
              <a:t>Ambientes Gráficos</a:t>
            </a:r>
            <a:endParaRPr 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8825" y="1413510"/>
            <a:ext cx="7601585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4730" y="1414145"/>
            <a:ext cx="6847205" cy="51060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2040" y="1413510"/>
            <a:ext cx="6720840" cy="50063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5495" y="1341755"/>
            <a:ext cx="7493635" cy="50946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269365"/>
            <a:ext cx="7162800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6120" y="1341755"/>
            <a:ext cx="7745095" cy="51187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0160" y="1412875"/>
            <a:ext cx="6368415" cy="52133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895" y="1412875"/>
            <a:ext cx="7802245" cy="51219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8315" y="1628140"/>
            <a:ext cx="8149590" cy="45123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79980" y="1413510"/>
            <a:ext cx="4399280" cy="5159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 que é Linux?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x-none" altLang="pt-BR">
                <a:solidFill>
                  <a:srgbClr val="92D050"/>
                </a:solidFill>
              </a:rPr>
              <a:t>Linux </a:t>
            </a:r>
            <a:r>
              <a:rPr lang="x-none" altLang="pt-BR"/>
              <a:t>é um </a:t>
            </a:r>
            <a:r>
              <a:rPr lang="x-none" altLang="pt-BR">
                <a:solidFill>
                  <a:srgbClr val="92D050"/>
                </a:solidFill>
              </a:rPr>
              <a:t>sistema operacional</a:t>
            </a:r>
            <a:r>
              <a:rPr lang="x-none" altLang="pt-BR"/>
              <a:t> semelhante ao </a:t>
            </a:r>
            <a:r>
              <a:rPr lang="x-none" altLang="pt-BR">
                <a:solidFill>
                  <a:srgbClr val="00B0F0"/>
                </a:solidFill>
              </a:rPr>
              <a:t>Unix</a:t>
            </a:r>
            <a:endParaRPr lang="x-none" altLang="pt-BR">
              <a:solidFill>
                <a:srgbClr val="00B0F0"/>
              </a:solidFill>
            </a:endParaRPr>
          </a:p>
          <a:p>
            <a:r>
              <a:rPr lang="x-none" altLang="pt-BR"/>
              <a:t>Escrito por </a:t>
            </a:r>
            <a:r>
              <a:rPr lang="x-none" altLang="pt-BR">
                <a:solidFill>
                  <a:srgbClr val="92D050"/>
                </a:solidFill>
              </a:rPr>
              <a:t>Linus Torvalds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/>
              <a:t>Lançado em 17 de setembro de 1991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Open source</a:t>
            </a:r>
            <a:r>
              <a:rPr lang="x-none" altLang="pt-BR"/>
              <a:t> (código aberto) pela licença </a:t>
            </a:r>
            <a:r>
              <a:rPr lang="x-none" altLang="pt-BR">
                <a:solidFill>
                  <a:srgbClr val="00B0F0"/>
                </a:solidFill>
              </a:rPr>
              <a:t>GPL</a:t>
            </a:r>
            <a:endParaRPr lang="x-none" altLang="pt-BR">
              <a:solidFill>
                <a:srgbClr val="00B0F0"/>
              </a:solidFill>
            </a:endParaRPr>
          </a:p>
          <a:p>
            <a:r>
              <a:rPr lang="x-none" altLang="pt-BR"/>
              <a:t>Sistema mais instalado em </a:t>
            </a:r>
            <a:r>
              <a:rPr lang="x-none" altLang="pt-BR">
                <a:solidFill>
                  <a:srgbClr val="92D050"/>
                </a:solidFill>
              </a:rPr>
              <a:t>servidores</a:t>
            </a:r>
            <a:r>
              <a:rPr lang="x-none" altLang="pt-BR"/>
              <a:t>, </a:t>
            </a:r>
            <a:r>
              <a:rPr lang="x-none" altLang="pt-BR">
                <a:solidFill>
                  <a:srgbClr val="92D050"/>
                </a:solidFill>
              </a:rPr>
              <a:t>smartphones </a:t>
            </a:r>
            <a:r>
              <a:rPr lang="x-none" altLang="pt-BR"/>
              <a:t>e </a:t>
            </a:r>
            <a:r>
              <a:rPr lang="x-none" altLang="pt-BR">
                <a:solidFill>
                  <a:srgbClr val="92D050"/>
                </a:solidFill>
              </a:rPr>
              <a:t>dispositivos embarcados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3560" y="1557655"/>
            <a:ext cx="8021955" cy="47809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1840" y="1413510"/>
            <a:ext cx="7726680" cy="51073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1200" y="1485900"/>
            <a:ext cx="7623810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412875"/>
            <a:ext cx="7430770" cy="49790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8660" y="1557020"/>
            <a:ext cx="7527925" cy="47269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1800" y="1413510"/>
            <a:ext cx="5663565" cy="50838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Pessoas Importantes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>
                <a:solidFill>
                  <a:srgbClr val="92D050"/>
                </a:solidFill>
              </a:rPr>
              <a:t>Ken Thompson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>
                <a:solidFill>
                  <a:srgbClr val="92D050"/>
                </a:solidFill>
              </a:rPr>
              <a:t>Dennis Ritchie</a:t>
            </a:r>
            <a:endParaRPr lang="x-none" altLang="pt-BR">
              <a:solidFill>
                <a:srgbClr val="92D05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3427730"/>
            <a:ext cx="3865245" cy="25069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1915160"/>
            <a:ext cx="4046220" cy="39947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Pessoas Importantes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x-none" altLang="pt-BR">
                <a:solidFill>
                  <a:srgbClr val="00B0F0"/>
                </a:solidFill>
              </a:rPr>
              <a:t>1970</a:t>
            </a:r>
            <a:r>
              <a:rPr lang="x-none" altLang="pt-BR"/>
              <a:t>: Criaram </a:t>
            </a:r>
            <a:r>
              <a:rPr lang="x-none" altLang="pt-BR">
                <a:solidFill>
                  <a:srgbClr val="92D050"/>
                </a:solidFill>
              </a:rPr>
              <a:t>Unix 1</a:t>
            </a:r>
            <a:r>
              <a:rPr lang="x-none" altLang="pt-BR"/>
              <a:t>, escrito em </a:t>
            </a:r>
            <a:r>
              <a:rPr lang="x-none" altLang="pt-BR">
                <a:solidFill>
                  <a:srgbClr val="92D050"/>
                </a:solidFill>
              </a:rPr>
              <a:t>Assembly</a:t>
            </a:r>
            <a:r>
              <a:rPr lang="x-none" altLang="pt-BR"/>
              <a:t>, e instalado em um PDP-11</a:t>
            </a:r>
            <a:endParaRPr lang="x-none" altLang="pt-BR"/>
          </a:p>
          <a:p>
            <a:r>
              <a:rPr lang="x-none" altLang="pt-BR">
                <a:solidFill>
                  <a:srgbClr val="00B0F0"/>
                </a:solidFill>
              </a:rPr>
              <a:t>1972</a:t>
            </a:r>
            <a:r>
              <a:rPr lang="x-none" altLang="pt-BR"/>
              <a:t>: Criaram a linguagem de programação </a:t>
            </a:r>
            <a:r>
              <a:rPr lang="x-none" altLang="pt-BR">
                <a:solidFill>
                  <a:srgbClr val="92D050"/>
                </a:solidFill>
              </a:rPr>
              <a:t>C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>
                <a:solidFill>
                  <a:srgbClr val="00B0F0"/>
                </a:solidFill>
              </a:rPr>
              <a:t>1972</a:t>
            </a:r>
            <a:r>
              <a:rPr lang="x-none" altLang="pt-BR"/>
              <a:t>: </a:t>
            </a:r>
            <a:r>
              <a:rPr lang="x-none" altLang="pt-BR">
                <a:solidFill>
                  <a:srgbClr val="92D050"/>
                </a:solidFill>
              </a:rPr>
              <a:t>Unix 2</a:t>
            </a:r>
            <a:r>
              <a:rPr lang="x-none" altLang="pt-BR"/>
              <a:t>, totalmente reescrito em C</a:t>
            </a:r>
            <a:endParaRPr lang="x-none" altLang="pt-BR"/>
          </a:p>
          <a:p>
            <a:r>
              <a:rPr lang="x-none" altLang="pt-BR">
                <a:solidFill>
                  <a:srgbClr val="00B0F0"/>
                </a:solidFill>
              </a:rPr>
              <a:t>1975</a:t>
            </a:r>
            <a:r>
              <a:rPr lang="x-none" altLang="pt-BR"/>
              <a:t>: Unix usado na </a:t>
            </a:r>
            <a:r>
              <a:rPr lang="x-none" altLang="pt-BR">
                <a:solidFill>
                  <a:srgbClr val="92D050"/>
                </a:solidFill>
              </a:rPr>
              <a:t>ARPANET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>
                <a:solidFill>
                  <a:srgbClr val="00B0F0"/>
                </a:solidFill>
              </a:rPr>
              <a:t>1980</a:t>
            </a:r>
            <a:r>
              <a:rPr lang="x-none" altLang="pt-BR"/>
              <a:t>: </a:t>
            </a:r>
            <a:r>
              <a:rPr lang="x-none" altLang="pt-BR">
                <a:solidFill>
                  <a:srgbClr val="92D050"/>
                </a:solidFill>
              </a:rPr>
              <a:t>Microsoft </a:t>
            </a:r>
            <a:r>
              <a:rPr lang="x-none" altLang="pt-BR"/>
              <a:t>lançou Unix 16 bits, chamado </a:t>
            </a:r>
            <a:r>
              <a:rPr lang="x-none" altLang="pt-BR">
                <a:solidFill>
                  <a:srgbClr val="92D050"/>
                </a:solidFill>
              </a:rPr>
              <a:t>Xenix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 i="1">
                <a:solidFill>
                  <a:schemeClr val="tx1"/>
                </a:solidFill>
              </a:rPr>
              <a:t>[diagrama]</a:t>
            </a:r>
            <a:endParaRPr lang="x-none" altLang="pt-BR" i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Pessoas Importantes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>
                <a:solidFill>
                  <a:srgbClr val="92D050"/>
                </a:solidFill>
              </a:rPr>
              <a:t>Richard Stallman</a:t>
            </a:r>
            <a:endParaRPr lang="x-none" altLang="pt-BR">
              <a:solidFill>
                <a:srgbClr val="92D05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905" y="2277110"/>
            <a:ext cx="5551170" cy="42183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Pessoas Importantes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>
                <a:solidFill>
                  <a:srgbClr val="00B0F0"/>
                </a:solidFill>
              </a:rPr>
              <a:t>1976</a:t>
            </a:r>
            <a:r>
              <a:rPr lang="x-none" altLang="pt-BR"/>
              <a:t>: Criou o editor </a:t>
            </a:r>
            <a:r>
              <a:rPr lang="x-none" altLang="pt-BR">
                <a:solidFill>
                  <a:srgbClr val="92D050"/>
                </a:solidFill>
              </a:rPr>
              <a:t>Emacs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>
                <a:solidFill>
                  <a:srgbClr val="00B0F0"/>
                </a:solidFill>
              </a:rPr>
              <a:t>1983</a:t>
            </a:r>
            <a:r>
              <a:rPr lang="x-none" altLang="pt-BR"/>
              <a:t>: Criou o </a:t>
            </a:r>
            <a:r>
              <a:rPr lang="x-none" altLang="pt-BR">
                <a:solidFill>
                  <a:srgbClr val="92D050"/>
                </a:solidFill>
              </a:rPr>
              <a:t>Projeto GNU</a:t>
            </a:r>
            <a:r>
              <a:rPr lang="x-none" altLang="pt-BR"/>
              <a:t>, um sistema operacional totalmente livre</a:t>
            </a:r>
            <a:endParaRPr lang="x-none" altLang="pt-BR"/>
          </a:p>
          <a:p>
            <a:r>
              <a:rPr lang="x-none" altLang="pt-BR">
                <a:solidFill>
                  <a:srgbClr val="00B0F0"/>
                </a:solidFill>
              </a:rPr>
              <a:t>1985</a:t>
            </a:r>
            <a:r>
              <a:rPr lang="x-none" altLang="pt-BR"/>
              <a:t>: Criou a </a:t>
            </a:r>
            <a:r>
              <a:rPr lang="x-none" altLang="pt-BR">
                <a:solidFill>
                  <a:srgbClr val="92D050"/>
                </a:solidFill>
              </a:rPr>
              <a:t>FSF </a:t>
            </a:r>
            <a:r>
              <a:rPr lang="x-none" altLang="pt-BR"/>
              <a:t>(Free Software Foundation)</a:t>
            </a:r>
            <a:endParaRPr lang="x-none" altLang="pt-BR"/>
          </a:p>
          <a:p>
            <a:r>
              <a:rPr lang="x-none" altLang="pt-BR">
                <a:solidFill>
                  <a:srgbClr val="00B0F0"/>
                </a:solidFill>
              </a:rPr>
              <a:t>1987</a:t>
            </a:r>
            <a:r>
              <a:rPr lang="x-none" altLang="pt-BR"/>
              <a:t>: Criou o compilador </a:t>
            </a:r>
            <a:r>
              <a:rPr lang="x-none" altLang="pt-BR">
                <a:solidFill>
                  <a:srgbClr val="92D050"/>
                </a:solidFill>
              </a:rPr>
              <a:t>GCC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>
                <a:solidFill>
                  <a:srgbClr val="00B0F0"/>
                </a:solidFill>
              </a:rPr>
              <a:t>1989</a:t>
            </a:r>
            <a:r>
              <a:rPr lang="x-none" altLang="pt-BR"/>
              <a:t>: Criou a licença GNU </a:t>
            </a:r>
            <a:r>
              <a:rPr lang="x-none" altLang="pt-BR">
                <a:solidFill>
                  <a:srgbClr val="92D050"/>
                </a:solidFill>
              </a:rPr>
              <a:t>GPL </a:t>
            </a:r>
            <a:r>
              <a:rPr lang="x-none" altLang="pt-BR"/>
              <a:t>(General Public License)</a:t>
            </a:r>
            <a:endParaRPr lang="x-none" alt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 que é Linux?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x-none" altLang="pt-BR">
                <a:sym typeface="+mn-ea"/>
              </a:rPr>
              <a:t>Maior exemplo de </a:t>
            </a:r>
            <a:r>
              <a:rPr lang="x-none" altLang="pt-BR">
                <a:solidFill>
                  <a:srgbClr val="92D050"/>
                </a:solidFill>
                <a:sym typeface="+mn-ea"/>
              </a:rPr>
              <a:t>desenvolvimento colaborativo</a:t>
            </a:r>
            <a:r>
              <a:rPr lang="x-none" altLang="pt-BR">
                <a:sym typeface="+mn-ea"/>
              </a:rPr>
              <a:t> de código aberto</a:t>
            </a:r>
            <a:endParaRPr lang="x-none" altLang="pt-BR"/>
          </a:p>
          <a:p>
            <a:r>
              <a:rPr lang="x-none" altLang="pt-BR"/>
              <a:t>Maior número de desenvolvedores</a:t>
            </a:r>
            <a:endParaRPr lang="x-none" altLang="pt-BR"/>
          </a:p>
          <a:p>
            <a:r>
              <a:rPr lang="x-none" altLang="pt-BR">
                <a:sym typeface="+mn-ea"/>
              </a:rPr>
              <a:t>Linux é apenas o </a:t>
            </a:r>
            <a:r>
              <a:rPr lang="x-none" altLang="pt-BR">
                <a:solidFill>
                  <a:srgbClr val="92D050"/>
                </a:solidFill>
                <a:sym typeface="+mn-ea"/>
              </a:rPr>
              <a:t>kernel </a:t>
            </a:r>
            <a:r>
              <a:rPr lang="x-none" altLang="pt-BR">
                <a:sym typeface="+mn-ea"/>
              </a:rPr>
              <a:t>(núcleo)</a:t>
            </a:r>
            <a:r>
              <a:rPr lang="x-none" altLang="pt-BR"/>
              <a:t>, mas já vem com </a:t>
            </a:r>
            <a:r>
              <a:rPr lang="x-none" altLang="pt-BR">
                <a:solidFill>
                  <a:srgbClr val="92D050"/>
                </a:solidFill>
              </a:rPr>
              <a:t>drivers </a:t>
            </a:r>
            <a:r>
              <a:rPr lang="x-none" altLang="pt-BR">
                <a:solidFill>
                  <a:schemeClr val="tx1"/>
                </a:solidFill>
              </a:rPr>
              <a:t>(módulos) p</a:t>
            </a:r>
            <a:r>
              <a:rPr lang="x-none" altLang="pt-BR"/>
              <a:t>ara a maior parte do hardware existente</a:t>
            </a:r>
            <a:endParaRPr lang="x-none" altLang="pt-BR"/>
          </a:p>
          <a:p>
            <a:r>
              <a:rPr lang="x-none" altLang="pt-BR"/>
              <a:t>Linux é extremamente </a:t>
            </a:r>
            <a:r>
              <a:rPr lang="x-none" altLang="pt-BR">
                <a:solidFill>
                  <a:srgbClr val="92D050"/>
                </a:solidFill>
              </a:rPr>
              <a:t>modular</a:t>
            </a:r>
            <a:endParaRPr lang="x-none" altLang="pt-BR"/>
          </a:p>
          <a:p>
            <a:r>
              <a:rPr lang="x-none" altLang="pt-BR"/>
              <a:t>Pode ser instalado em </a:t>
            </a:r>
            <a:r>
              <a:rPr lang="x-none" altLang="pt-BR">
                <a:solidFill>
                  <a:srgbClr val="92D050"/>
                </a:solidFill>
              </a:rPr>
              <a:t>qualquer CPU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/>
              <a:t>Pode ser usado para </a:t>
            </a:r>
            <a:r>
              <a:rPr lang="x-none" altLang="pt-BR">
                <a:solidFill>
                  <a:srgbClr val="92D050"/>
                </a:solidFill>
              </a:rPr>
              <a:t>qualquer propósito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Pessoas Importantes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>
                <a:solidFill>
                  <a:srgbClr val="92D050"/>
                </a:solidFill>
              </a:rPr>
              <a:t>Linus Torvalds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>
                <a:solidFill>
                  <a:srgbClr val="00B0F0"/>
                </a:solidFill>
              </a:rPr>
              <a:t>1991</a:t>
            </a:r>
            <a:r>
              <a:rPr lang="x-none" altLang="pt-BR">
                <a:solidFill>
                  <a:schemeClr val="tx1"/>
                </a:solidFill>
              </a:rPr>
              <a:t>: Criou o kernel </a:t>
            </a:r>
            <a:r>
              <a:rPr lang="x-none" altLang="pt-BR">
                <a:solidFill>
                  <a:srgbClr val="92D050"/>
                </a:solidFill>
              </a:rPr>
              <a:t>Linux</a:t>
            </a:r>
            <a:endParaRPr lang="x-none" altLang="pt-BR">
              <a:solidFill>
                <a:srgbClr val="92D05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8185" y="2952115"/>
            <a:ext cx="5306060" cy="35363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3861435"/>
            <a:ext cx="1371600" cy="16027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Pessoas Importantes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>
                <a:solidFill>
                  <a:srgbClr val="92D050"/>
                </a:solidFill>
              </a:rPr>
              <a:t>Ian Murdock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>
                <a:solidFill>
                  <a:srgbClr val="00B0F0"/>
                </a:solidFill>
              </a:rPr>
              <a:t>1993</a:t>
            </a:r>
            <a:r>
              <a:rPr lang="x-none" altLang="pt-BR"/>
              <a:t>: Criou o </a:t>
            </a:r>
            <a:r>
              <a:rPr lang="x-none" altLang="pt-BR">
                <a:solidFill>
                  <a:srgbClr val="92D050"/>
                </a:solidFill>
              </a:rPr>
              <a:t>Debian</a:t>
            </a:r>
            <a:endParaRPr lang="x-none" altLang="pt-BR">
              <a:solidFill>
                <a:srgbClr val="92D05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0775" y="2996565"/>
            <a:ext cx="5049520" cy="33299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3860165"/>
            <a:ext cx="3075940" cy="14706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Pessoas Importantes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>
                <a:solidFill>
                  <a:srgbClr val="92D050"/>
                </a:solidFill>
              </a:rPr>
              <a:t>Miguel de Icaza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>
                <a:solidFill>
                  <a:srgbClr val="00B0F0"/>
                </a:solidFill>
              </a:rPr>
              <a:t>1997</a:t>
            </a:r>
            <a:r>
              <a:rPr lang="x-none" altLang="pt-BR"/>
              <a:t>: Criou o </a:t>
            </a:r>
            <a:r>
              <a:rPr lang="x-none" altLang="pt-BR">
                <a:solidFill>
                  <a:srgbClr val="92D050"/>
                </a:solidFill>
              </a:rPr>
              <a:t>GNOME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>
                <a:solidFill>
                  <a:srgbClr val="00B0F0"/>
                </a:solidFill>
              </a:rPr>
              <a:t>2001</a:t>
            </a:r>
            <a:r>
              <a:rPr lang="x-none" altLang="pt-BR"/>
              <a:t>: Criou o </a:t>
            </a:r>
            <a:r>
              <a:rPr lang="x-none" altLang="pt-BR">
                <a:solidFill>
                  <a:srgbClr val="92D050"/>
                </a:solidFill>
              </a:rPr>
              <a:t>Mono</a:t>
            </a:r>
            <a:endParaRPr lang="x-none" altLang="pt-BR">
              <a:solidFill>
                <a:srgbClr val="92D05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0185" y="1700530"/>
            <a:ext cx="3481705" cy="47085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3645535"/>
            <a:ext cx="1933575" cy="233807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30" y="3645535"/>
            <a:ext cx="2339340" cy="23152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Pessoas Importantes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>
                <a:solidFill>
                  <a:srgbClr val="92D050"/>
                </a:solidFill>
              </a:rPr>
              <a:t>Mark Shuttleworth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 sz="2600">
                <a:solidFill>
                  <a:srgbClr val="00B0F0"/>
                </a:solidFill>
              </a:rPr>
              <a:t>2004</a:t>
            </a:r>
            <a:r>
              <a:rPr lang="x-none" altLang="pt-BR" sz="2600"/>
              <a:t>: Criou o </a:t>
            </a:r>
            <a:r>
              <a:rPr lang="x-none" altLang="pt-BR" sz="2600">
                <a:solidFill>
                  <a:srgbClr val="92D050"/>
                </a:solidFill>
              </a:rPr>
              <a:t>Ubuntu</a:t>
            </a:r>
            <a:endParaRPr lang="x-none" altLang="pt-BR" sz="2600">
              <a:solidFill>
                <a:srgbClr val="92D050"/>
              </a:solidFill>
            </a:endParaRPr>
          </a:p>
          <a:p>
            <a:pPr lvl="1"/>
            <a:endParaRPr lang="x-none" alt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9460" y="2772410"/>
            <a:ext cx="3834765" cy="379603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5" y="3356610"/>
            <a:ext cx="3460115" cy="25685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Distribuições Linux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Uma </a:t>
            </a:r>
            <a:r>
              <a:rPr lang="x-none" altLang="pt-BR">
                <a:solidFill>
                  <a:srgbClr val="92D050"/>
                </a:solidFill>
              </a:rPr>
              <a:t>distribuição </a:t>
            </a:r>
            <a:r>
              <a:rPr lang="x-none" altLang="pt-BR"/>
              <a:t>(ou </a:t>
            </a:r>
            <a:r>
              <a:rPr lang="x-none" altLang="pt-BR">
                <a:solidFill>
                  <a:srgbClr val="92D050"/>
                </a:solidFill>
              </a:rPr>
              <a:t>distro</a:t>
            </a:r>
            <a:r>
              <a:rPr lang="x-none" altLang="pt-BR"/>
              <a:t>) contém:</a:t>
            </a:r>
            <a:endParaRPr lang="x-none" altLang="pt-BR"/>
          </a:p>
          <a:p>
            <a:pPr lvl="1"/>
            <a:r>
              <a:rPr lang="x-none" altLang="pt-BR"/>
              <a:t>Kernel Linux</a:t>
            </a:r>
            <a:endParaRPr lang="x-none" altLang="pt-BR"/>
          </a:p>
          <a:p>
            <a:pPr lvl="1"/>
            <a:r>
              <a:rPr lang="x-none" altLang="pt-BR"/>
              <a:t>Finalidade</a:t>
            </a:r>
            <a:endParaRPr lang="x-none" altLang="pt-BR"/>
          </a:p>
          <a:p>
            <a:pPr lvl="1"/>
            <a:r>
              <a:rPr lang="x-none" altLang="pt-BR"/>
              <a:t>Conjunto de programas pré-instalados</a:t>
            </a:r>
            <a:endParaRPr lang="x-none" altLang="pt-BR"/>
          </a:p>
          <a:p>
            <a:pPr lvl="0"/>
            <a:r>
              <a:rPr lang="x-none" altLang="pt-BR"/>
              <a:t>Pode ter:</a:t>
            </a:r>
            <a:endParaRPr lang="x-none" altLang="pt-BR"/>
          </a:p>
          <a:p>
            <a:pPr lvl="1"/>
            <a:r>
              <a:rPr lang="x-none" altLang="pt-BR" sz="2600"/>
              <a:t>Repositório de pacotes</a:t>
            </a:r>
            <a:endParaRPr lang="x-none" altLang="pt-BR" sz="2600"/>
          </a:p>
          <a:p>
            <a:pPr lvl="1"/>
            <a:r>
              <a:rPr lang="x-none" altLang="pt-BR"/>
              <a:t>Documentação</a:t>
            </a:r>
            <a:endParaRPr lang="x-none" altLang="pt-BR"/>
          </a:p>
          <a:p>
            <a:pPr lvl="1"/>
            <a:r>
              <a:rPr lang="x-none" altLang="pt-BR"/>
              <a:t>Fórum e comunidade</a:t>
            </a:r>
            <a:endParaRPr lang="x-none" altLang="pt-BR"/>
          </a:p>
          <a:p>
            <a:pPr lvl="0"/>
            <a:r>
              <a:rPr lang="x-none" altLang="pt-BR"/>
              <a:t>Uma distro pode até ser comercial!</a:t>
            </a:r>
            <a:endParaRPr lang="x-none" altLang="pt-B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Distribuições Linux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x-none" altLang="pt-BR">
                <a:solidFill>
                  <a:srgbClr val="92D050"/>
                </a:solidFill>
              </a:rPr>
              <a:t>Exemplos</a:t>
            </a:r>
            <a:r>
              <a:rPr lang="x-none" altLang="pt-BR"/>
              <a:t>:</a:t>
            </a:r>
            <a:endParaRPr lang="x-none" altLang="pt-BR"/>
          </a:p>
          <a:p>
            <a:pPr lvl="1"/>
            <a:r>
              <a:rPr lang="x-none" altLang="pt-BR"/>
              <a:t>Debian</a:t>
            </a:r>
            <a:endParaRPr lang="x-none" altLang="pt-BR"/>
          </a:p>
          <a:p>
            <a:pPr lvl="1"/>
            <a:r>
              <a:rPr lang="x-none" altLang="pt-BR"/>
              <a:t>Ubuntu</a:t>
            </a:r>
            <a:endParaRPr lang="x-none" altLang="pt-BR"/>
          </a:p>
          <a:p>
            <a:pPr lvl="1"/>
            <a:r>
              <a:rPr lang="x-none" altLang="pt-BR"/>
              <a:t>Kubuntu</a:t>
            </a:r>
            <a:endParaRPr lang="x-none" altLang="pt-BR"/>
          </a:p>
          <a:p>
            <a:pPr lvl="1"/>
            <a:r>
              <a:rPr lang="x-none" altLang="pt-BR"/>
              <a:t>Xubuntu</a:t>
            </a:r>
            <a:endParaRPr lang="x-none" altLang="pt-BR"/>
          </a:p>
          <a:p>
            <a:pPr lvl="1"/>
            <a:r>
              <a:rPr lang="x-none" altLang="pt-BR"/>
              <a:t>Linux Mint</a:t>
            </a:r>
            <a:endParaRPr lang="x-none" altLang="pt-BR"/>
          </a:p>
          <a:p>
            <a:pPr lvl="1"/>
            <a:r>
              <a:rPr lang="x-none" altLang="pt-BR"/>
              <a:t>Red Hat</a:t>
            </a:r>
            <a:endParaRPr lang="x-none" altLang="pt-BR"/>
          </a:p>
          <a:p>
            <a:pPr lvl="1"/>
            <a:r>
              <a:rPr lang="x-none" altLang="pt-BR"/>
              <a:t>Fedora</a:t>
            </a:r>
            <a:endParaRPr lang="x-none" altLang="pt-BR"/>
          </a:p>
          <a:p>
            <a:pPr lvl="1"/>
            <a:r>
              <a:rPr lang="x-none" altLang="pt-BR"/>
              <a:t>Slackware</a:t>
            </a:r>
            <a:endParaRPr lang="x-none" altLang="pt-BR"/>
          </a:p>
          <a:p>
            <a:pPr lvl="1"/>
            <a:r>
              <a:rPr lang="x-none" altLang="pt-BR"/>
              <a:t>OpenSUSE</a:t>
            </a:r>
            <a:endParaRPr lang="x-none" altLang="pt-BR"/>
          </a:p>
          <a:p>
            <a:pPr lvl="1"/>
            <a:r>
              <a:rPr lang="x-none" altLang="pt-BR"/>
              <a:t>Android</a:t>
            </a:r>
            <a:endParaRPr lang="x-none" altLang="pt-BR"/>
          </a:p>
          <a:p>
            <a:pPr lvl="1"/>
            <a:r>
              <a:rPr lang="x-none" altLang="pt-BR"/>
              <a:t>CyanogenMod</a:t>
            </a:r>
            <a:endParaRPr lang="x-none" altLang="pt-BR"/>
          </a:p>
          <a:p>
            <a:pPr lvl="0"/>
            <a:r>
              <a:rPr lang="x-none" altLang="pt-BR" i="1"/>
              <a:t>[diagrama]</a:t>
            </a:r>
            <a:endParaRPr lang="x-none" altLang="pt-BR"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Distribuições Linux</a:t>
            </a:r>
            <a:endParaRPr lang="x-none" altLang="pt-BR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1772920"/>
            <a:ext cx="7863840" cy="43484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Ambientes Gráficos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835"/>
            <a:ext cx="7467600" cy="2141855"/>
          </a:xfrm>
        </p:spPr>
        <p:txBody>
          <a:bodyPr/>
          <a:p>
            <a:r>
              <a:rPr lang="x-none" altLang="pt-BR"/>
              <a:t>Linux pode ser instalado sem interface gráfica</a:t>
            </a:r>
            <a:endParaRPr lang="x-none" altLang="pt-BR"/>
          </a:p>
          <a:p>
            <a:r>
              <a:rPr lang="x-none" altLang="pt-BR"/>
              <a:t>Possui uma variedade grande de ambientes gráficos:</a:t>
            </a:r>
            <a:endParaRPr lang="x-none" altLang="pt-BR"/>
          </a:p>
        </p:txBody>
      </p:sp>
      <p:sp>
        <p:nvSpPr>
          <p:cNvPr id="8" name="TextBox 7"/>
          <p:cNvSpPr txBox="1"/>
          <p:nvPr/>
        </p:nvSpPr>
        <p:spPr>
          <a:xfrm>
            <a:off x="812800" y="3710940"/>
            <a:ext cx="4126230" cy="2227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GNOME</a:t>
            </a:r>
            <a:endParaRPr lang="x-none" altLang="pt-BR" sz="2800">
              <a:solidFill>
                <a:srgbClr val="92D05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KDE </a:t>
            </a:r>
            <a:r>
              <a:rPr lang="x-none" altLang="pt-BR" sz="2800"/>
              <a:t>(Kubuntu)</a:t>
            </a:r>
            <a:endParaRPr lang="x-none" altLang="pt-BR" sz="2800"/>
          </a:p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Cinnamon </a:t>
            </a:r>
            <a:r>
              <a:rPr lang="x-none" altLang="pt-BR" sz="2800"/>
              <a:t>(Mint)</a:t>
            </a:r>
            <a:endParaRPr lang="x-none" altLang="pt-BR" sz="2800"/>
          </a:p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MATE</a:t>
            </a:r>
            <a:endParaRPr lang="x-none" altLang="pt-BR" sz="2800">
              <a:solidFill>
                <a:srgbClr val="92D05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Unity </a:t>
            </a:r>
            <a:r>
              <a:rPr lang="x-none" altLang="pt-BR" sz="2800"/>
              <a:t>(Ubuntu)</a:t>
            </a:r>
            <a:endParaRPr lang="x-none" altLang="pt-BR" sz="2800"/>
          </a:p>
        </p:txBody>
      </p:sp>
      <p:sp>
        <p:nvSpPr>
          <p:cNvPr id="9" name="TextBox 8"/>
          <p:cNvSpPr txBox="1"/>
          <p:nvPr/>
        </p:nvSpPr>
        <p:spPr>
          <a:xfrm>
            <a:off x="4283710" y="3717290"/>
            <a:ext cx="4667885" cy="2227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XFCE </a:t>
            </a:r>
            <a:r>
              <a:rPr lang="x-none" altLang="pt-BR" sz="2800"/>
              <a:t>(Xubuntu)</a:t>
            </a:r>
            <a:endParaRPr lang="x-none" altLang="pt-BR" sz="2800"/>
          </a:p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LXQt </a:t>
            </a:r>
            <a:r>
              <a:rPr lang="x-none" altLang="pt-BR" sz="2800"/>
              <a:t>(Lubuntu)</a:t>
            </a:r>
            <a:endParaRPr lang="x-none" altLang="pt-BR" sz="2800"/>
          </a:p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Pantheon </a:t>
            </a:r>
            <a:r>
              <a:rPr lang="x-none" altLang="pt-BR" sz="2800"/>
              <a:t>(Elementary OS)</a:t>
            </a:r>
            <a:endParaRPr lang="x-none" altLang="pt-BR" sz="2800"/>
          </a:p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Deepin </a:t>
            </a:r>
            <a:r>
              <a:rPr lang="x-none" altLang="pt-BR" sz="2800"/>
              <a:t>(Deepin Linux)</a:t>
            </a:r>
            <a:endParaRPr lang="x-none" altLang="pt-BR" sz="2800"/>
          </a:p>
          <a:p>
            <a:pPr marL="285750" indent="-285750">
              <a:buFont typeface="Arial" charset="0"/>
              <a:buChar char="•"/>
            </a:pPr>
            <a:r>
              <a:rPr lang="x-none" altLang="pt-BR" sz="2800">
                <a:solidFill>
                  <a:srgbClr val="92D050"/>
                </a:solidFill>
              </a:rPr>
              <a:t>Enlightenment</a:t>
            </a:r>
            <a:endParaRPr lang="x-none" altLang="pt-BR" sz="280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Ambientes Gráficos - GNOME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4325" y="1567815"/>
            <a:ext cx="8461375" cy="47129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Ambientes Gráficos - KDE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90" y="1643380"/>
            <a:ext cx="8458200" cy="4704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 que é Linux?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2375" y="1630045"/>
            <a:ext cx="3843655" cy="47028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Ambientes Gráficos - Unity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635" y="1797050"/>
            <a:ext cx="8604250" cy="40982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Ambientes Gráficos - XFCE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9255" y="1313815"/>
            <a:ext cx="8321675" cy="51479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Ambientes Gráficos - Pantheon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945" y="1384935"/>
            <a:ext cx="8386445" cy="519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2061210"/>
            <a:ext cx="8449310" cy="3129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655" y="2060575"/>
            <a:ext cx="8584565" cy="3137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65" y="2061210"/>
            <a:ext cx="8432165" cy="3074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Linux está em todos os lugares!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2061210"/>
            <a:ext cx="8404225" cy="3035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écnica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0</TotalTime>
  <Words>3208</Words>
  <Application>Kingsoft Office WPP</Application>
  <PresentationFormat>Apresentação na tela (4:3)</PresentationFormat>
  <Paragraphs>197</Paragraphs>
  <Slides>52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Técnica</vt:lpstr>
      <vt:lpstr>Oficina I Capítulo 1: Introdução ao Linux</vt:lpstr>
      <vt:lpstr>Sumário</vt:lpstr>
      <vt:lpstr>O que é Linux?</vt:lpstr>
      <vt:lpstr>O que é Linux?</vt:lpstr>
      <vt:lpstr>O que é Linux?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Linux está em todos os lugares!</vt:lpstr>
      <vt:lpstr>Pessoas Importantes</vt:lpstr>
      <vt:lpstr>Pessoas Importantes</vt:lpstr>
      <vt:lpstr>Pessoas Importantes</vt:lpstr>
      <vt:lpstr>Pessoas Importantes</vt:lpstr>
      <vt:lpstr>Pessoas Importantes</vt:lpstr>
      <vt:lpstr>Pessoas Importantes</vt:lpstr>
      <vt:lpstr>Pessoas Importantes</vt:lpstr>
      <vt:lpstr>Pessoas Importantes</vt:lpstr>
      <vt:lpstr>Distribuições Linux</vt:lpstr>
      <vt:lpstr>Distribuições Linux</vt:lpstr>
      <vt:lpstr>PowerPoint 演示文稿</vt:lpstr>
      <vt:lpstr>Ambientes Gráficos</vt:lpstr>
      <vt:lpstr>Ambientes Gráficos - GNOME</vt:lpstr>
      <vt:lpstr>Ambientes Gráficos - KDE</vt:lpstr>
      <vt:lpstr>Ambientes Gráficos - Unity</vt:lpstr>
      <vt:lpstr>Ambientes Gráficos - XFCE</vt:lpstr>
      <vt:lpstr>Ambientes Gráficos - Pantheon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I Aula 1</dc:title>
  <dc:creator>William Ivanski</dc:creator>
  <cp:lastModifiedBy>william</cp:lastModifiedBy>
  <cp:revision>148</cp:revision>
  <dcterms:created xsi:type="dcterms:W3CDTF">2017-01-22T21:00:57Z</dcterms:created>
  <dcterms:modified xsi:type="dcterms:W3CDTF">2017-01-22T21:00:57Z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1046-10.1.0.5672</vt:lpwstr>
  </property>
</Properties>
</file>